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7" r:id="rId4"/>
    <p:sldId id="261" r:id="rId5"/>
  </p:sldIdLst>
  <p:sldSz cx="18288000" cy="10287000"/>
  <p:notesSz cx="6858000" cy="9144000"/>
  <p:embeddedFontLst>
    <p:embeddedFont>
      <p:font typeface="Calibri" panose="020F0502020204030204" pitchFamily="34" charset="0"/>
      <p:regular r:id="rId6"/>
      <p:bold r:id="rId7"/>
      <p:italic r:id="rId8"/>
      <p:boldItalic r:id="rId9"/>
    </p:embeddedFont>
    <p:embeddedFont>
      <p:font typeface="Montserrat" panose="020B0604020202020204" charset="0"/>
      <p:regular r:id="rId10"/>
    </p:embeddedFont>
    <p:embeddedFont>
      <p:font typeface="Montserrat Extra-Bold Italics" panose="020B0604020202020204" charset="0"/>
      <p:regular r:id="rId11"/>
    </p:embeddedFont>
    <p:embeddedFont>
      <p:font typeface="Montserrat Italics" panose="020B0604020202020204" charset="0"/>
      <p:regular r:id="rId12"/>
    </p:embeddedFont>
    <p:embeddedFont>
      <p:font typeface="Open Sans"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0" d="100"/>
          <a:sy n="50" d="100"/>
        </p:scale>
        <p:origin x="211"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3.fntdata"/><Relationship Id="rId13" Type="http://schemas.openxmlformats.org/officeDocument/2006/relationships/font" Target="fonts/font8.fntdata"/><Relationship Id="rId3" Type="http://schemas.openxmlformats.org/officeDocument/2006/relationships/slide" Target="slides/slide2.xml"/><Relationship Id="rId7" Type="http://schemas.openxmlformats.org/officeDocument/2006/relationships/font" Target="fonts/font2.fntdata"/><Relationship Id="rId12" Type="http://schemas.openxmlformats.org/officeDocument/2006/relationships/font" Target="fonts/font7.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1.fntdata"/><Relationship Id="rId11"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font" Target="fonts/font4.fntdata"/><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9.sv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5855" r="2458" b="40250"/>
          <a:stretch>
            <a:fillRect/>
          </a:stretch>
        </p:blipFill>
        <p:spPr>
          <a:xfrm>
            <a:off x="0" y="0"/>
            <a:ext cx="18288000" cy="10287000"/>
          </a:xfrm>
          <a:prstGeom prst="rect">
            <a:avLst/>
          </a:prstGeom>
        </p:spPr>
      </p:pic>
      <p:sp>
        <p:nvSpPr>
          <p:cNvPr id="3" name="AutoShape 3"/>
          <p:cNvSpPr/>
          <p:nvPr/>
        </p:nvSpPr>
        <p:spPr>
          <a:xfrm rot="-7020778">
            <a:off x="-6402716" y="821505"/>
            <a:ext cx="16230600" cy="10441156"/>
          </a:xfrm>
          <a:prstGeom prst="rect">
            <a:avLst/>
          </a:prstGeom>
          <a:solidFill>
            <a:srgbClr val="213559"/>
          </a:solidFill>
        </p:spPr>
      </p:sp>
      <p:sp>
        <p:nvSpPr>
          <p:cNvPr id="4" name="AutoShape 4"/>
          <p:cNvSpPr/>
          <p:nvPr/>
        </p:nvSpPr>
        <p:spPr>
          <a:xfrm rot="-7020778">
            <a:off x="-7861675" y="821505"/>
            <a:ext cx="16230600" cy="10441156"/>
          </a:xfrm>
          <a:prstGeom prst="rect">
            <a:avLst/>
          </a:prstGeom>
          <a:solidFill>
            <a:srgbClr val="263F6B"/>
          </a:solidFill>
        </p:spPr>
      </p:sp>
      <p:sp>
        <p:nvSpPr>
          <p:cNvPr id="5" name="TextBox 5"/>
          <p:cNvSpPr txBox="1"/>
          <p:nvPr/>
        </p:nvSpPr>
        <p:spPr>
          <a:xfrm>
            <a:off x="628699" y="4509353"/>
            <a:ext cx="10799778" cy="3513135"/>
          </a:xfrm>
          <a:prstGeom prst="rect">
            <a:avLst/>
          </a:prstGeom>
        </p:spPr>
        <p:txBody>
          <a:bodyPr lIns="0" tIns="0" rIns="0" bIns="0" rtlCol="0" anchor="t">
            <a:spAutoFit/>
          </a:bodyPr>
          <a:lstStyle/>
          <a:p>
            <a:pPr>
              <a:lnSpc>
                <a:spcPts val="13338"/>
              </a:lnSpc>
            </a:pPr>
            <a:r>
              <a:rPr lang="en-US" sz="14986" spc="-884">
                <a:solidFill>
                  <a:srgbClr val="FFFFFF"/>
                </a:solidFill>
                <a:latin typeface="Montserrat Extra-Bold Italics"/>
              </a:rPr>
              <a:t>CASE STUDY</a:t>
            </a:r>
          </a:p>
        </p:txBody>
      </p:sp>
      <p:sp>
        <p:nvSpPr>
          <p:cNvPr id="6" name="TextBox 6"/>
          <p:cNvSpPr txBox="1"/>
          <p:nvPr/>
        </p:nvSpPr>
        <p:spPr>
          <a:xfrm>
            <a:off x="13234514" y="1085850"/>
            <a:ext cx="4024786" cy="375517"/>
          </a:xfrm>
          <a:prstGeom prst="rect">
            <a:avLst/>
          </a:prstGeom>
        </p:spPr>
        <p:txBody>
          <a:bodyPr lIns="0" tIns="0" rIns="0" bIns="0" rtlCol="0" anchor="t">
            <a:spAutoFit/>
          </a:bodyPr>
          <a:lstStyle/>
          <a:p>
            <a:pPr algn="r">
              <a:lnSpc>
                <a:spcPts val="2814"/>
              </a:lnSpc>
            </a:pPr>
            <a:r>
              <a:rPr lang="en-US" sz="2871" spc="57">
                <a:solidFill>
                  <a:srgbClr val="FFFFFF"/>
                </a:solidFill>
                <a:latin typeface="Montserrat Italics"/>
              </a:rPr>
              <a:t>PRESENTATION</a:t>
            </a:r>
          </a:p>
        </p:txBody>
      </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8700" y="1028700"/>
            <a:ext cx="1783058" cy="295015"/>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476242" y="8956802"/>
            <a:ext cx="1783058" cy="295015"/>
          </a:xfrm>
          <a:prstGeom prst="rect">
            <a:avLst/>
          </a:prstGeom>
        </p:spPr>
      </p:pic>
      <p:sp>
        <p:nvSpPr>
          <p:cNvPr id="9" name="AutoShape 9"/>
          <p:cNvSpPr/>
          <p:nvPr/>
        </p:nvSpPr>
        <p:spPr>
          <a:xfrm>
            <a:off x="-1536273" y="4580698"/>
            <a:ext cx="5244233" cy="0"/>
          </a:xfrm>
          <a:prstGeom prst="line">
            <a:avLst/>
          </a:prstGeom>
          <a:ln w="19050" cap="rnd">
            <a:solidFill>
              <a:srgbClr val="FFFFFF"/>
            </a:solidFill>
            <a:prstDash val="solid"/>
            <a:headEnd type="none" w="sm" len="sm"/>
            <a:tailEnd type="none" w="sm" len="sm"/>
          </a:ln>
        </p:spPr>
      </p:sp>
      <p:sp>
        <p:nvSpPr>
          <p:cNvPr id="10" name="AutoShape 10"/>
          <p:cNvSpPr/>
          <p:nvPr/>
        </p:nvSpPr>
        <p:spPr>
          <a:xfrm>
            <a:off x="-2298994" y="9582841"/>
            <a:ext cx="9005773" cy="0"/>
          </a:xfrm>
          <a:prstGeom prst="line">
            <a:avLst/>
          </a:prstGeom>
          <a:ln w="19050" cap="rnd">
            <a:solidFill>
              <a:srgbClr val="FFFFFF"/>
            </a:solidFill>
            <a:prstDash val="solid"/>
            <a:headEnd type="none" w="sm" len="sm"/>
            <a:tailEnd type="none" w="sm" len="sm"/>
          </a:ln>
        </p:spPr>
      </p:sp>
      <p:sp>
        <p:nvSpPr>
          <p:cNvPr id="11" name="AutoShape 11"/>
          <p:cNvSpPr/>
          <p:nvPr/>
        </p:nvSpPr>
        <p:spPr>
          <a:xfrm>
            <a:off x="-3516288" y="3712270"/>
            <a:ext cx="5720180" cy="0"/>
          </a:xfrm>
          <a:prstGeom prst="line">
            <a:avLst/>
          </a:prstGeom>
          <a:ln w="19050" cap="rnd">
            <a:solidFill>
              <a:srgbClr val="FFFFFF"/>
            </a:solidFill>
            <a:prstDash val="solid"/>
            <a:headEnd type="none" w="sm" len="sm"/>
            <a:tailEnd type="none" w="sm" len="sm"/>
          </a:ln>
        </p:spPr>
      </p:sp>
      <p:sp>
        <p:nvSpPr>
          <p:cNvPr id="12" name="AutoShape 12"/>
          <p:cNvSpPr/>
          <p:nvPr/>
        </p:nvSpPr>
        <p:spPr>
          <a:xfrm>
            <a:off x="3066191" y="2823187"/>
            <a:ext cx="930938" cy="0"/>
          </a:xfrm>
          <a:prstGeom prst="line">
            <a:avLst/>
          </a:prstGeom>
          <a:ln w="19050" cap="rnd">
            <a:solidFill>
              <a:srgbClr val="FFFFFF"/>
            </a:solidFill>
            <a:prstDash val="solid"/>
            <a:headEnd type="none" w="sm" len="sm"/>
            <a:tailEnd type="none" w="sm" len="sm"/>
          </a:ln>
        </p:spPr>
      </p:sp>
      <p:sp>
        <p:nvSpPr>
          <p:cNvPr id="13" name="AutoShape 13"/>
          <p:cNvSpPr/>
          <p:nvPr/>
        </p:nvSpPr>
        <p:spPr>
          <a:xfrm>
            <a:off x="628699" y="2392260"/>
            <a:ext cx="1291530" cy="0"/>
          </a:xfrm>
          <a:prstGeom prst="line">
            <a:avLst/>
          </a:prstGeom>
          <a:ln w="19050" cap="rnd">
            <a:solidFill>
              <a:srgbClr val="FFFFFF"/>
            </a:solidFill>
            <a:prstDash val="solid"/>
            <a:headEnd type="none" w="sm" len="sm"/>
            <a:tailEnd type="none" w="sm" len="sm"/>
          </a:ln>
        </p:spPr>
      </p:sp>
      <p:sp>
        <p:nvSpPr>
          <p:cNvPr id="14" name="TextBox 14"/>
          <p:cNvSpPr txBox="1"/>
          <p:nvPr/>
        </p:nvSpPr>
        <p:spPr>
          <a:xfrm>
            <a:off x="716778" y="8422297"/>
            <a:ext cx="6560701" cy="887095"/>
          </a:xfrm>
          <a:prstGeom prst="rect">
            <a:avLst/>
          </a:prstGeom>
        </p:spPr>
        <p:txBody>
          <a:bodyPr lIns="0" tIns="0" rIns="0" bIns="0" rtlCol="0" anchor="t">
            <a:spAutoFit/>
          </a:bodyPr>
          <a:lstStyle/>
          <a:p>
            <a:pPr algn="ctr">
              <a:lnSpc>
                <a:spcPts val="7279"/>
              </a:lnSpc>
            </a:pPr>
            <a:r>
              <a:rPr lang="en-US" sz="5199" dirty="0">
                <a:solidFill>
                  <a:srgbClr val="FFFFFF"/>
                </a:solidFill>
                <a:latin typeface="Open Sans"/>
              </a:rPr>
              <a:t>Rifki C. </a:t>
            </a:r>
            <a:r>
              <a:rPr lang="en-US" sz="5199" dirty="0" err="1">
                <a:solidFill>
                  <a:srgbClr val="FFFFFF"/>
                </a:solidFill>
                <a:latin typeface="Open Sans"/>
              </a:rPr>
              <a:t>Nugraha</a:t>
            </a:r>
            <a:endParaRPr lang="en-US" sz="5199" dirty="0">
              <a:solidFill>
                <a:srgbClr val="FFFFFF"/>
              </a:solidFill>
              <a:latin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52334" y="967994"/>
            <a:ext cx="1783058" cy="295015"/>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52334" y="4995992"/>
            <a:ext cx="1783058" cy="295015"/>
          </a:xfrm>
          <a:prstGeom prst="rect">
            <a:avLst/>
          </a:prstGeom>
        </p:spPr>
      </p:pic>
      <p:sp>
        <p:nvSpPr>
          <p:cNvPr id="5" name="AutoShape 5"/>
          <p:cNvSpPr/>
          <p:nvPr/>
        </p:nvSpPr>
        <p:spPr>
          <a:xfrm>
            <a:off x="1028700" y="9591065"/>
            <a:ext cx="16230600" cy="1351653"/>
          </a:xfrm>
          <a:prstGeom prst="rect">
            <a:avLst/>
          </a:prstGeom>
          <a:solidFill>
            <a:srgbClr val="213559"/>
          </a:solidFill>
        </p:spPr>
      </p:sp>
      <p:sp>
        <p:nvSpPr>
          <p:cNvPr id="6" name="AutoShape 6"/>
          <p:cNvSpPr/>
          <p:nvPr/>
        </p:nvSpPr>
        <p:spPr>
          <a:xfrm>
            <a:off x="1028700" y="-675827"/>
            <a:ext cx="16230600" cy="1351653"/>
          </a:xfrm>
          <a:prstGeom prst="rect">
            <a:avLst/>
          </a:prstGeom>
          <a:solidFill>
            <a:srgbClr val="213559"/>
          </a:solidFill>
        </p:spPr>
      </p:sp>
      <p:sp>
        <p:nvSpPr>
          <p:cNvPr id="8" name="TextBox 8"/>
          <p:cNvSpPr txBox="1"/>
          <p:nvPr/>
        </p:nvSpPr>
        <p:spPr>
          <a:xfrm>
            <a:off x="1028700" y="1828297"/>
            <a:ext cx="7713061" cy="2622794"/>
          </a:xfrm>
          <a:prstGeom prst="rect">
            <a:avLst/>
          </a:prstGeom>
        </p:spPr>
        <p:txBody>
          <a:bodyPr lIns="0" tIns="0" rIns="0" bIns="0" rtlCol="0" anchor="t">
            <a:spAutoFit/>
          </a:bodyPr>
          <a:lstStyle/>
          <a:p>
            <a:pPr>
              <a:lnSpc>
                <a:spcPts val="6801"/>
              </a:lnSpc>
            </a:pPr>
            <a:r>
              <a:rPr lang="en-US" sz="6940" spc="-409" dirty="0">
                <a:solidFill>
                  <a:srgbClr val="263F6B"/>
                </a:solidFill>
                <a:latin typeface="Montserrat Extra-Bold Italics"/>
              </a:rPr>
              <a:t>JOB TITLE </a:t>
            </a:r>
          </a:p>
          <a:p>
            <a:pPr>
              <a:lnSpc>
                <a:spcPts val="6801"/>
              </a:lnSpc>
            </a:pPr>
            <a:r>
              <a:rPr lang="en-US" sz="6940" spc="-409" dirty="0">
                <a:solidFill>
                  <a:srgbClr val="263F6B"/>
                </a:solidFill>
                <a:latin typeface="Montserrat Extra-Bold Italics"/>
              </a:rPr>
              <a:t>VS </a:t>
            </a:r>
          </a:p>
          <a:p>
            <a:pPr>
              <a:lnSpc>
                <a:spcPts val="6801"/>
              </a:lnSpc>
            </a:pPr>
            <a:r>
              <a:rPr lang="en-US" sz="6940" spc="-409" dirty="0">
                <a:solidFill>
                  <a:srgbClr val="263F6B"/>
                </a:solidFill>
                <a:latin typeface="Montserrat Extra-Bold Italics"/>
              </a:rPr>
              <a:t>SALARY</a:t>
            </a:r>
          </a:p>
        </p:txBody>
      </p:sp>
      <p:grpSp>
        <p:nvGrpSpPr>
          <p:cNvPr id="9" name="Group 8">
            <a:extLst>
              <a:ext uri="{FF2B5EF4-FFF2-40B4-BE49-F238E27FC236}">
                <a16:creationId xmlns:a16="http://schemas.microsoft.com/office/drawing/2014/main" id="{83878B51-1D0F-4245-8F06-9106F25C3D63}"/>
              </a:ext>
            </a:extLst>
          </p:cNvPr>
          <p:cNvGrpSpPr/>
          <p:nvPr/>
        </p:nvGrpSpPr>
        <p:grpSpPr>
          <a:xfrm>
            <a:off x="5739441" y="1181100"/>
            <a:ext cx="11519859" cy="4343400"/>
            <a:chOff x="5739441" y="967994"/>
            <a:chExt cx="11519859" cy="4343400"/>
          </a:xfrm>
        </p:grpSpPr>
        <p:pic>
          <p:nvPicPr>
            <p:cNvPr id="11" name="Picture 10">
              <a:extLst>
                <a:ext uri="{FF2B5EF4-FFF2-40B4-BE49-F238E27FC236}">
                  <a16:creationId xmlns:a16="http://schemas.microsoft.com/office/drawing/2014/main" id="{8B03C047-7E00-42D3-A399-7A1FF2A37458}"/>
                </a:ext>
              </a:extLst>
            </p:cNvPr>
            <p:cNvPicPr>
              <a:picLocks noChangeAspect="1"/>
            </p:cNvPicPr>
            <p:nvPr/>
          </p:nvPicPr>
          <p:blipFill>
            <a:blip r:embed="rId4"/>
            <a:stretch>
              <a:fillRect/>
            </a:stretch>
          </p:blipFill>
          <p:spPr>
            <a:xfrm>
              <a:off x="5739441" y="967994"/>
              <a:ext cx="11519859" cy="4343400"/>
            </a:xfrm>
            <a:prstGeom prst="rect">
              <a:avLst/>
            </a:prstGeom>
          </p:spPr>
        </p:pic>
        <p:pic>
          <p:nvPicPr>
            <p:cNvPr id="14" name="Picture 13">
              <a:extLst>
                <a:ext uri="{FF2B5EF4-FFF2-40B4-BE49-F238E27FC236}">
                  <a16:creationId xmlns:a16="http://schemas.microsoft.com/office/drawing/2014/main" id="{656CF212-BCDA-4AA4-A985-53EA160A9AB1}"/>
                </a:ext>
              </a:extLst>
            </p:cNvPr>
            <p:cNvPicPr>
              <a:picLocks noChangeAspect="1"/>
            </p:cNvPicPr>
            <p:nvPr/>
          </p:nvPicPr>
          <p:blipFill rotWithShape="1">
            <a:blip r:embed="rId5"/>
            <a:srcRect l="1091" t="8348" r="78564" b="7998"/>
            <a:stretch/>
          </p:blipFill>
          <p:spPr>
            <a:xfrm>
              <a:off x="7006874" y="4047838"/>
              <a:ext cx="1566141" cy="500110"/>
            </a:xfrm>
            <a:prstGeom prst="rect">
              <a:avLst/>
            </a:prstGeom>
          </p:spPr>
        </p:pic>
        <p:pic>
          <p:nvPicPr>
            <p:cNvPr id="15" name="Picture 14">
              <a:extLst>
                <a:ext uri="{FF2B5EF4-FFF2-40B4-BE49-F238E27FC236}">
                  <a16:creationId xmlns:a16="http://schemas.microsoft.com/office/drawing/2014/main" id="{8AAEB5AA-46B0-411D-8644-CD9F855747D4}"/>
                </a:ext>
              </a:extLst>
            </p:cNvPr>
            <p:cNvPicPr>
              <a:picLocks noChangeAspect="1"/>
            </p:cNvPicPr>
            <p:nvPr/>
          </p:nvPicPr>
          <p:blipFill rotWithShape="1">
            <a:blip r:embed="rId5"/>
            <a:srcRect l="27158" t="3973" r="52498" b="8704"/>
            <a:stretch/>
          </p:blipFill>
          <p:spPr>
            <a:xfrm>
              <a:off x="9722607" y="4051223"/>
              <a:ext cx="1490176" cy="496725"/>
            </a:xfrm>
            <a:prstGeom prst="rect">
              <a:avLst/>
            </a:prstGeom>
          </p:spPr>
        </p:pic>
        <p:pic>
          <p:nvPicPr>
            <p:cNvPr id="16" name="Picture 15">
              <a:extLst>
                <a:ext uri="{FF2B5EF4-FFF2-40B4-BE49-F238E27FC236}">
                  <a16:creationId xmlns:a16="http://schemas.microsoft.com/office/drawing/2014/main" id="{1180B606-BF07-4B5B-B0A8-366A38BE50C4}"/>
                </a:ext>
              </a:extLst>
            </p:cNvPr>
            <p:cNvPicPr>
              <a:picLocks noChangeAspect="1"/>
            </p:cNvPicPr>
            <p:nvPr/>
          </p:nvPicPr>
          <p:blipFill rotWithShape="1">
            <a:blip r:embed="rId5"/>
            <a:srcRect l="52897" t="4284" r="26758" b="7538"/>
            <a:stretch/>
          </p:blipFill>
          <p:spPr>
            <a:xfrm>
              <a:off x="12420600" y="4047838"/>
              <a:ext cx="1490176" cy="501589"/>
            </a:xfrm>
            <a:prstGeom prst="rect">
              <a:avLst/>
            </a:prstGeom>
          </p:spPr>
        </p:pic>
        <p:pic>
          <p:nvPicPr>
            <p:cNvPr id="17" name="Picture 16">
              <a:extLst>
                <a:ext uri="{FF2B5EF4-FFF2-40B4-BE49-F238E27FC236}">
                  <a16:creationId xmlns:a16="http://schemas.microsoft.com/office/drawing/2014/main" id="{AC0F2D9A-7B1C-4656-82A8-31975611D415}"/>
                </a:ext>
              </a:extLst>
            </p:cNvPr>
            <p:cNvPicPr>
              <a:picLocks noChangeAspect="1"/>
            </p:cNvPicPr>
            <p:nvPr/>
          </p:nvPicPr>
          <p:blipFill rotWithShape="1">
            <a:blip r:embed="rId5"/>
            <a:srcRect l="78396" t="6524" r="505" b="6154"/>
            <a:stretch/>
          </p:blipFill>
          <p:spPr>
            <a:xfrm>
              <a:off x="14935200" y="4047838"/>
              <a:ext cx="1555899" cy="500110"/>
            </a:xfrm>
            <a:prstGeom prst="rect">
              <a:avLst/>
            </a:prstGeom>
          </p:spPr>
        </p:pic>
      </p:grpSp>
      <p:sp>
        <p:nvSpPr>
          <p:cNvPr id="7" name="TextBox 6">
            <a:extLst>
              <a:ext uri="{FF2B5EF4-FFF2-40B4-BE49-F238E27FC236}">
                <a16:creationId xmlns:a16="http://schemas.microsoft.com/office/drawing/2014/main" id="{CB54235B-184E-4C27-89AB-BC616399273A}"/>
              </a:ext>
            </a:extLst>
          </p:cNvPr>
          <p:cNvSpPr txBox="1"/>
          <p:nvPr/>
        </p:nvSpPr>
        <p:spPr>
          <a:xfrm>
            <a:off x="1617751" y="5906659"/>
            <a:ext cx="15052497" cy="3108543"/>
          </a:xfrm>
          <a:prstGeom prst="rect">
            <a:avLst/>
          </a:prstGeom>
          <a:noFill/>
        </p:spPr>
        <p:txBody>
          <a:bodyPr wrap="square" rtlCol="0">
            <a:spAutoFit/>
          </a:bodyPr>
          <a:lstStyle/>
          <a:p>
            <a:pPr algn="just"/>
            <a:r>
              <a:rPr lang="en-GB" sz="2800" dirty="0">
                <a:latin typeface="Montserrat" panose="020B0604020202020204" charset="0"/>
              </a:rPr>
              <a:t>Based on the average salary chart of each role, it is found that </a:t>
            </a:r>
            <a:r>
              <a:rPr lang="en-GB" sz="2800" b="1" dirty="0">
                <a:latin typeface="Montserrat" panose="020B0604020202020204" charset="0"/>
              </a:rPr>
              <a:t>Data Engineer ranked first </a:t>
            </a:r>
            <a:r>
              <a:rPr lang="en-GB" sz="2800" dirty="0">
                <a:latin typeface="Montserrat" panose="020B0604020202020204" charset="0"/>
              </a:rPr>
              <a:t>with an average of </a:t>
            </a:r>
            <a:r>
              <a:rPr lang="en-GB" sz="2800" b="1" dirty="0">
                <a:latin typeface="Montserrat" panose="020B0604020202020204" charset="0"/>
              </a:rPr>
              <a:t>109.81k USD</a:t>
            </a:r>
            <a:r>
              <a:rPr lang="en-GB" sz="2800" dirty="0">
                <a:latin typeface="Montserrat" panose="020B0604020202020204" charset="0"/>
              </a:rPr>
              <a:t>. Then followed by Data Scientist, Machine Learning Developer, and Data Analyst. The </a:t>
            </a:r>
            <a:r>
              <a:rPr lang="en-GB" sz="2800" b="1" dirty="0">
                <a:latin typeface="Montserrat" panose="020B0604020202020204" charset="0"/>
              </a:rPr>
              <a:t>higher</a:t>
            </a:r>
            <a:r>
              <a:rPr lang="en-GB" sz="2800" dirty="0">
                <a:latin typeface="Montserrat" panose="020B0604020202020204" charset="0"/>
              </a:rPr>
              <a:t> the position, the </a:t>
            </a:r>
            <a:r>
              <a:rPr lang="en-GB" sz="2800" b="1" dirty="0">
                <a:latin typeface="Montserrat" panose="020B0604020202020204" charset="0"/>
              </a:rPr>
              <a:t>higher</a:t>
            </a:r>
            <a:r>
              <a:rPr lang="en-GB" sz="2800" dirty="0">
                <a:latin typeface="Montserrat" panose="020B0604020202020204" charset="0"/>
              </a:rPr>
              <a:t> the average salary. But unlike Machine Learning Developer data, it can be seen that the average Executive Level salary is lower than Senior and Entry Level. This turned out to be due to the limited practitioners of ML Dev, there is only 1 person in the company in the Middle Income country.</a:t>
            </a:r>
            <a:endParaRPr lang="en-ID" sz="2800" dirty="0">
              <a:latin typeface="Montserrat" panose="020B060402020202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776479" y="4761727"/>
            <a:ext cx="20052773" cy="8993146"/>
          </a:xfrm>
          <a:prstGeom prst="rect">
            <a:avLst/>
          </a:prstGeom>
          <a:solidFill>
            <a:srgbClr val="545454">
              <a:alpha val="4706"/>
            </a:srgbClr>
          </a:solidFill>
        </p:spPr>
      </p:sp>
      <p:sp>
        <p:nvSpPr>
          <p:cNvPr id="3" name="AutoShape 3"/>
          <p:cNvSpPr/>
          <p:nvPr/>
        </p:nvSpPr>
        <p:spPr>
          <a:xfrm rot="-8231889">
            <a:off x="-7499380" y="7443253"/>
            <a:ext cx="16230600" cy="2759422"/>
          </a:xfrm>
          <a:prstGeom prst="rect">
            <a:avLst/>
          </a:prstGeom>
          <a:solidFill>
            <a:srgbClr val="213559"/>
          </a:solidFill>
        </p:spPr>
      </p:sp>
      <p:sp>
        <p:nvSpPr>
          <p:cNvPr id="4" name="AutoShape 4"/>
          <p:cNvSpPr/>
          <p:nvPr/>
        </p:nvSpPr>
        <p:spPr>
          <a:xfrm rot="-8231889">
            <a:off x="-7655720" y="7899640"/>
            <a:ext cx="16230600" cy="2046540"/>
          </a:xfrm>
          <a:prstGeom prst="rect">
            <a:avLst/>
          </a:prstGeom>
          <a:solidFill>
            <a:srgbClr val="263F6B"/>
          </a:solidFill>
        </p:spPr>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1028700"/>
            <a:ext cx="1783058" cy="295015"/>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452893" y="7316416"/>
            <a:ext cx="2556816" cy="2575547"/>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30039" y="1733723"/>
            <a:ext cx="2556816" cy="2575547"/>
          </a:xfrm>
          <a:prstGeom prst="rect">
            <a:avLst/>
          </a:prstGeom>
        </p:spPr>
      </p:pic>
      <p:sp>
        <p:nvSpPr>
          <p:cNvPr id="8" name="AutoShape 8"/>
          <p:cNvSpPr/>
          <p:nvPr/>
        </p:nvSpPr>
        <p:spPr>
          <a:xfrm>
            <a:off x="1827653" y="1504943"/>
            <a:ext cx="1386321" cy="0"/>
          </a:xfrm>
          <a:prstGeom prst="line">
            <a:avLst/>
          </a:prstGeom>
          <a:ln w="76200" cap="flat">
            <a:solidFill>
              <a:srgbClr val="263F6B"/>
            </a:solidFill>
            <a:prstDash val="solid"/>
            <a:headEnd type="none" w="sm" len="sm"/>
            <a:tailEnd type="none" w="sm" len="sm"/>
          </a:ln>
        </p:spPr>
      </p:sp>
      <p:sp>
        <p:nvSpPr>
          <p:cNvPr id="10" name="TextBox 10"/>
          <p:cNvSpPr txBox="1"/>
          <p:nvPr/>
        </p:nvSpPr>
        <p:spPr>
          <a:xfrm>
            <a:off x="1165684" y="1733723"/>
            <a:ext cx="7036018" cy="2810962"/>
          </a:xfrm>
          <a:prstGeom prst="rect">
            <a:avLst/>
          </a:prstGeom>
        </p:spPr>
        <p:txBody>
          <a:bodyPr wrap="square" lIns="0" tIns="0" rIns="0" bIns="0" rtlCol="0" anchor="t">
            <a:spAutoFit/>
          </a:bodyPr>
          <a:lstStyle/>
          <a:p>
            <a:pPr>
              <a:lnSpc>
                <a:spcPts val="7314"/>
              </a:lnSpc>
            </a:pPr>
            <a:r>
              <a:rPr lang="en-US" sz="7464" spc="-440" dirty="0">
                <a:solidFill>
                  <a:srgbClr val="263F6B"/>
                </a:solidFill>
                <a:latin typeface="Montserrat Extra-Bold Italics"/>
              </a:rPr>
              <a:t>High Income VS </a:t>
            </a:r>
          </a:p>
          <a:p>
            <a:pPr>
              <a:lnSpc>
                <a:spcPts val="7314"/>
              </a:lnSpc>
            </a:pPr>
            <a:r>
              <a:rPr lang="en-US" sz="7464" spc="-440" dirty="0">
                <a:solidFill>
                  <a:srgbClr val="263F6B"/>
                </a:solidFill>
                <a:latin typeface="Montserrat Extra-Bold Italics"/>
              </a:rPr>
              <a:t>Middle Income</a:t>
            </a:r>
          </a:p>
        </p:txBody>
      </p:sp>
      <p:sp>
        <p:nvSpPr>
          <p:cNvPr id="11" name="TextBox 11"/>
          <p:cNvSpPr txBox="1"/>
          <p:nvPr/>
        </p:nvSpPr>
        <p:spPr>
          <a:xfrm>
            <a:off x="8671565" y="6143473"/>
            <a:ext cx="8087272" cy="3114827"/>
          </a:xfrm>
          <a:prstGeom prst="rect">
            <a:avLst/>
          </a:prstGeom>
        </p:spPr>
        <p:txBody>
          <a:bodyPr wrap="square" lIns="0" tIns="0" rIns="0" bIns="0" rtlCol="0" anchor="t">
            <a:spAutoFit/>
          </a:bodyPr>
          <a:lstStyle/>
          <a:p>
            <a:pPr algn="just">
              <a:lnSpc>
                <a:spcPts val="3495"/>
              </a:lnSpc>
              <a:spcBef>
                <a:spcPct val="0"/>
              </a:spcBef>
            </a:pPr>
            <a:r>
              <a:rPr lang="en-GB" sz="2688" spc="53" dirty="0">
                <a:latin typeface="Montserrat"/>
              </a:rPr>
              <a:t>The majority of workers are </a:t>
            </a:r>
            <a:r>
              <a:rPr lang="en-GB" sz="2688" b="1" spc="53" dirty="0">
                <a:latin typeface="Montserrat"/>
              </a:rPr>
              <a:t>in high income countries</a:t>
            </a:r>
            <a:r>
              <a:rPr lang="en-GB" sz="2688" spc="53" dirty="0">
                <a:latin typeface="Montserrat"/>
              </a:rPr>
              <a:t>. It is generally seen that, the average salary in high income countries is </a:t>
            </a:r>
            <a:r>
              <a:rPr lang="en-GB" sz="2688" b="1" spc="53" dirty="0">
                <a:latin typeface="Montserrat"/>
              </a:rPr>
              <a:t>much greater</a:t>
            </a:r>
            <a:r>
              <a:rPr lang="en-GB" sz="2688" spc="53" dirty="0">
                <a:latin typeface="Montserrat"/>
              </a:rPr>
              <a:t> than middle income. Even for the Executive (EX) level in the middle income country, it is still inferior to the Senior (SE) level in the high income country.</a:t>
            </a:r>
          </a:p>
        </p:txBody>
      </p:sp>
      <p:pic>
        <p:nvPicPr>
          <p:cNvPr id="14" name="Picture 13">
            <a:extLst>
              <a:ext uri="{FF2B5EF4-FFF2-40B4-BE49-F238E27FC236}">
                <a16:creationId xmlns:a16="http://schemas.microsoft.com/office/drawing/2014/main" id="{03058471-785E-44AC-B1BC-21F9CED0577B}"/>
              </a:ext>
            </a:extLst>
          </p:cNvPr>
          <p:cNvPicPr>
            <a:picLocks noChangeAspect="1"/>
          </p:cNvPicPr>
          <p:nvPr/>
        </p:nvPicPr>
        <p:blipFill>
          <a:blip r:embed="rId6"/>
          <a:stretch>
            <a:fillRect/>
          </a:stretch>
        </p:blipFill>
        <p:spPr>
          <a:xfrm>
            <a:off x="8201702" y="952500"/>
            <a:ext cx="9503323" cy="4818731"/>
          </a:xfrm>
          <a:prstGeom prst="rect">
            <a:avLst/>
          </a:prstGeom>
        </p:spPr>
      </p:pic>
      <p:pic>
        <p:nvPicPr>
          <p:cNvPr id="15" name="Picture 14">
            <a:extLst>
              <a:ext uri="{FF2B5EF4-FFF2-40B4-BE49-F238E27FC236}">
                <a16:creationId xmlns:a16="http://schemas.microsoft.com/office/drawing/2014/main" id="{43BDD04A-0A27-44CB-A572-12CA90BC531D}"/>
              </a:ext>
            </a:extLst>
          </p:cNvPr>
          <p:cNvPicPr>
            <a:picLocks noChangeAspect="1"/>
          </p:cNvPicPr>
          <p:nvPr/>
        </p:nvPicPr>
        <p:blipFill rotWithShape="1">
          <a:blip r:embed="rId7"/>
          <a:srcRect t="9881" r="5752" b="4726"/>
          <a:stretch/>
        </p:blipFill>
        <p:spPr>
          <a:xfrm>
            <a:off x="3606388" y="5771231"/>
            <a:ext cx="4595314" cy="3084407"/>
          </a:xfrm>
          <a:prstGeom prst="rect">
            <a:avLst/>
          </a:prstGeom>
        </p:spPr>
      </p:pic>
      <p:sp>
        <p:nvSpPr>
          <p:cNvPr id="16" name="TextBox 11">
            <a:extLst>
              <a:ext uri="{FF2B5EF4-FFF2-40B4-BE49-F238E27FC236}">
                <a16:creationId xmlns:a16="http://schemas.microsoft.com/office/drawing/2014/main" id="{71058D83-3107-4C6A-BC0A-44D72B48A37B}"/>
              </a:ext>
            </a:extLst>
          </p:cNvPr>
          <p:cNvSpPr txBox="1"/>
          <p:nvPr/>
        </p:nvSpPr>
        <p:spPr>
          <a:xfrm>
            <a:off x="2628716" y="5128817"/>
            <a:ext cx="5458811" cy="830997"/>
          </a:xfrm>
          <a:prstGeom prst="rect">
            <a:avLst/>
          </a:prstGeom>
        </p:spPr>
        <p:txBody>
          <a:bodyPr wrap="square" lIns="0" tIns="0" rIns="0" bIns="0" rtlCol="0" anchor="t">
            <a:spAutoFit/>
          </a:bodyPr>
          <a:lstStyle/>
          <a:p>
            <a:pPr algn="r">
              <a:spcBef>
                <a:spcPct val="0"/>
              </a:spcBef>
            </a:pPr>
            <a:r>
              <a:rPr lang="en-GB" b="1" spc="53" dirty="0">
                <a:solidFill>
                  <a:srgbClr val="263F6B"/>
                </a:solidFill>
                <a:latin typeface="Montserrat"/>
              </a:rPr>
              <a:t>Comparison of the Number of Workers in High Income and Middle Income Countries </a:t>
            </a:r>
          </a:p>
          <a:p>
            <a:pPr algn="r">
              <a:spcBef>
                <a:spcPct val="0"/>
              </a:spcBef>
            </a:pPr>
            <a:endParaRPr lang="en-GB" b="1" spc="53" dirty="0" err="1">
              <a:solidFill>
                <a:srgbClr val="263F6B"/>
              </a:solidFill>
              <a:latin typeface="Montserrat"/>
            </a:endParaRPr>
          </a:p>
        </p:txBody>
      </p:sp>
      <p:sp>
        <p:nvSpPr>
          <p:cNvPr id="17" name="TextBox 11">
            <a:extLst>
              <a:ext uri="{FF2B5EF4-FFF2-40B4-BE49-F238E27FC236}">
                <a16:creationId xmlns:a16="http://schemas.microsoft.com/office/drawing/2014/main" id="{EA066034-4B81-47B3-A95D-3E5C231F8B67}"/>
              </a:ext>
            </a:extLst>
          </p:cNvPr>
          <p:cNvSpPr txBox="1"/>
          <p:nvPr/>
        </p:nvSpPr>
        <p:spPr>
          <a:xfrm>
            <a:off x="12187765" y="1028700"/>
            <a:ext cx="4987729" cy="553998"/>
          </a:xfrm>
          <a:prstGeom prst="rect">
            <a:avLst/>
          </a:prstGeom>
        </p:spPr>
        <p:txBody>
          <a:bodyPr wrap="square" lIns="0" tIns="0" rIns="0" bIns="0" rtlCol="0" anchor="t">
            <a:spAutoFit/>
          </a:bodyPr>
          <a:lstStyle/>
          <a:p>
            <a:pPr algn="r">
              <a:spcBef>
                <a:spcPct val="0"/>
              </a:spcBef>
            </a:pPr>
            <a:r>
              <a:rPr lang="en-GB" b="1" spc="53" dirty="0">
                <a:solidFill>
                  <a:srgbClr val="263F6B"/>
                </a:solidFill>
                <a:latin typeface="Montserrat"/>
              </a:rPr>
              <a:t>Average Salary between High Income Country and Middle Income Country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753206">
            <a:off x="641474" y="4797177"/>
            <a:ext cx="21380848" cy="8889444"/>
          </a:xfrm>
          <a:prstGeom prst="rect">
            <a:avLst/>
          </a:prstGeom>
          <a:solidFill>
            <a:srgbClr val="545454">
              <a:alpha val="4706"/>
            </a:srgbClr>
          </a:solidFill>
        </p:spPr>
      </p:sp>
      <p:sp>
        <p:nvSpPr>
          <p:cNvPr id="3" name="AutoShape 3"/>
          <p:cNvSpPr/>
          <p:nvPr/>
        </p:nvSpPr>
        <p:spPr>
          <a:xfrm>
            <a:off x="3313" y="9276584"/>
            <a:ext cx="10489520" cy="1010416"/>
          </a:xfrm>
          <a:prstGeom prst="rect">
            <a:avLst/>
          </a:prstGeom>
          <a:solidFill>
            <a:srgbClr val="213559"/>
          </a:solidFill>
        </p:spPr>
      </p:sp>
      <p:sp>
        <p:nvSpPr>
          <p:cNvPr id="4" name="AutoShape 4"/>
          <p:cNvSpPr/>
          <p:nvPr/>
        </p:nvSpPr>
        <p:spPr>
          <a:xfrm>
            <a:off x="10492833" y="-19740"/>
            <a:ext cx="7798479" cy="1279278"/>
          </a:xfrm>
          <a:prstGeom prst="rect">
            <a:avLst/>
          </a:prstGeom>
          <a:solidFill>
            <a:srgbClr val="263F6B"/>
          </a:solidFill>
        </p:spPr>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57200" y="4162685"/>
            <a:ext cx="1783058" cy="295015"/>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630957" y="9276584"/>
            <a:ext cx="2556816" cy="2575547"/>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936017" y="-1317498"/>
            <a:ext cx="2556816" cy="2575547"/>
          </a:xfrm>
          <a:prstGeom prst="rect">
            <a:avLst/>
          </a:prstGeom>
        </p:spPr>
      </p:pic>
      <p:sp>
        <p:nvSpPr>
          <p:cNvPr id="8" name="AutoShape 8"/>
          <p:cNvSpPr/>
          <p:nvPr/>
        </p:nvSpPr>
        <p:spPr>
          <a:xfrm>
            <a:off x="655568" y="858284"/>
            <a:ext cx="1386321" cy="0"/>
          </a:xfrm>
          <a:prstGeom prst="line">
            <a:avLst/>
          </a:prstGeom>
          <a:ln w="76200" cap="flat">
            <a:solidFill>
              <a:srgbClr val="263F6B"/>
            </a:solidFill>
            <a:prstDash val="solid"/>
            <a:headEnd type="none" w="sm" len="sm"/>
            <a:tailEnd type="none" w="sm" len="sm"/>
          </a:ln>
        </p:spPr>
      </p:sp>
      <p:sp>
        <p:nvSpPr>
          <p:cNvPr id="10" name="TextBox 10"/>
          <p:cNvSpPr txBox="1"/>
          <p:nvPr/>
        </p:nvSpPr>
        <p:spPr>
          <a:xfrm>
            <a:off x="466982" y="1187221"/>
            <a:ext cx="7036018" cy="2810962"/>
          </a:xfrm>
          <a:prstGeom prst="rect">
            <a:avLst/>
          </a:prstGeom>
        </p:spPr>
        <p:txBody>
          <a:bodyPr wrap="square" lIns="0" tIns="0" rIns="0" bIns="0" rtlCol="0" anchor="t">
            <a:spAutoFit/>
          </a:bodyPr>
          <a:lstStyle/>
          <a:p>
            <a:pPr>
              <a:lnSpc>
                <a:spcPts val="7314"/>
              </a:lnSpc>
            </a:pPr>
            <a:r>
              <a:rPr lang="en-US" sz="7464" spc="-440" dirty="0">
                <a:solidFill>
                  <a:srgbClr val="263F6B"/>
                </a:solidFill>
                <a:latin typeface="Montserrat Extra-Bold Italics"/>
              </a:rPr>
              <a:t>Company Size VS </a:t>
            </a:r>
          </a:p>
          <a:p>
            <a:pPr>
              <a:lnSpc>
                <a:spcPts val="7314"/>
              </a:lnSpc>
            </a:pPr>
            <a:r>
              <a:rPr lang="en-US" sz="7464" spc="-440" dirty="0">
                <a:solidFill>
                  <a:srgbClr val="263F6B"/>
                </a:solidFill>
                <a:latin typeface="Montserrat Extra-Bold Italics"/>
              </a:rPr>
              <a:t>Avg Salary</a:t>
            </a:r>
          </a:p>
        </p:txBody>
      </p:sp>
      <p:sp>
        <p:nvSpPr>
          <p:cNvPr id="11" name="TextBox 11"/>
          <p:cNvSpPr txBox="1"/>
          <p:nvPr/>
        </p:nvSpPr>
        <p:spPr>
          <a:xfrm>
            <a:off x="544060" y="4958035"/>
            <a:ext cx="8467202" cy="2665986"/>
          </a:xfrm>
          <a:prstGeom prst="rect">
            <a:avLst/>
          </a:prstGeom>
        </p:spPr>
        <p:txBody>
          <a:bodyPr wrap="square" lIns="0" tIns="0" rIns="0" bIns="0" rtlCol="0" anchor="t">
            <a:spAutoFit/>
          </a:bodyPr>
          <a:lstStyle/>
          <a:p>
            <a:pPr algn="just">
              <a:lnSpc>
                <a:spcPts val="3495"/>
              </a:lnSpc>
              <a:spcBef>
                <a:spcPct val="0"/>
              </a:spcBef>
            </a:pPr>
            <a:r>
              <a:rPr lang="en-GB" sz="2800" spc="53" dirty="0">
                <a:latin typeface="Montserrat"/>
              </a:rPr>
              <a:t>Large companies </a:t>
            </a:r>
            <a:r>
              <a:rPr lang="en-GB" sz="2800" b="1" spc="53" dirty="0">
                <a:latin typeface="Montserrat"/>
              </a:rPr>
              <a:t>do not </a:t>
            </a:r>
            <a:r>
              <a:rPr lang="en-GB" sz="2800" spc="53" dirty="0">
                <a:latin typeface="Montserrat"/>
              </a:rPr>
              <a:t>provide a higher average salary than medium and small companies. Only Machine Learning Developer jobs provide higher average salaries. Medium-sized companies provide higher salaries on average.</a:t>
            </a:r>
          </a:p>
        </p:txBody>
      </p:sp>
      <p:sp>
        <p:nvSpPr>
          <p:cNvPr id="16" name="TextBox 11">
            <a:extLst>
              <a:ext uri="{FF2B5EF4-FFF2-40B4-BE49-F238E27FC236}">
                <a16:creationId xmlns:a16="http://schemas.microsoft.com/office/drawing/2014/main" id="{71058D83-3107-4C6A-BC0A-44D72B48A37B}"/>
              </a:ext>
            </a:extLst>
          </p:cNvPr>
          <p:cNvSpPr txBox="1"/>
          <p:nvPr/>
        </p:nvSpPr>
        <p:spPr>
          <a:xfrm>
            <a:off x="436502" y="8776539"/>
            <a:ext cx="4987729" cy="276999"/>
          </a:xfrm>
          <a:prstGeom prst="rect">
            <a:avLst/>
          </a:prstGeom>
        </p:spPr>
        <p:txBody>
          <a:bodyPr wrap="square" lIns="0" tIns="0" rIns="0" bIns="0" rtlCol="0" anchor="t">
            <a:spAutoFit/>
          </a:bodyPr>
          <a:lstStyle/>
          <a:p>
            <a:pPr>
              <a:spcBef>
                <a:spcPct val="0"/>
              </a:spcBef>
            </a:pPr>
            <a:r>
              <a:rPr lang="en-US" b="1" spc="53" dirty="0">
                <a:solidFill>
                  <a:srgbClr val="263F6B"/>
                </a:solidFill>
                <a:latin typeface="Montserrat"/>
              </a:rPr>
              <a:t>……….</a:t>
            </a:r>
          </a:p>
        </p:txBody>
      </p:sp>
      <p:sp>
        <p:nvSpPr>
          <p:cNvPr id="17" name="TextBox 11">
            <a:extLst>
              <a:ext uri="{FF2B5EF4-FFF2-40B4-BE49-F238E27FC236}">
                <a16:creationId xmlns:a16="http://schemas.microsoft.com/office/drawing/2014/main" id="{EA066034-4B81-47B3-A95D-3E5C231F8B67}"/>
              </a:ext>
            </a:extLst>
          </p:cNvPr>
          <p:cNvSpPr txBox="1"/>
          <p:nvPr/>
        </p:nvSpPr>
        <p:spPr>
          <a:xfrm>
            <a:off x="12187765" y="1028700"/>
            <a:ext cx="4987729" cy="276999"/>
          </a:xfrm>
          <a:prstGeom prst="rect">
            <a:avLst/>
          </a:prstGeom>
        </p:spPr>
        <p:txBody>
          <a:bodyPr wrap="square" lIns="0" tIns="0" rIns="0" bIns="0" rtlCol="0" anchor="t">
            <a:spAutoFit/>
          </a:bodyPr>
          <a:lstStyle/>
          <a:p>
            <a:pPr algn="r">
              <a:spcBef>
                <a:spcPct val="0"/>
              </a:spcBef>
            </a:pPr>
            <a:r>
              <a:rPr lang="en-US" b="1" spc="53" dirty="0">
                <a:solidFill>
                  <a:srgbClr val="263F6B"/>
                </a:solidFill>
                <a:latin typeface="Montserrat"/>
              </a:rPr>
              <a:t>……..</a:t>
            </a:r>
          </a:p>
        </p:txBody>
      </p:sp>
      <p:pic>
        <p:nvPicPr>
          <p:cNvPr id="15" name="Picture 6">
            <a:extLst>
              <a:ext uri="{FF2B5EF4-FFF2-40B4-BE49-F238E27FC236}">
                <a16:creationId xmlns:a16="http://schemas.microsoft.com/office/drawing/2014/main" id="{63E7883B-DE14-4A68-B289-D142E0BFB0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126108" y="9276583"/>
            <a:ext cx="2556816" cy="2575547"/>
          </a:xfrm>
          <a:prstGeom prst="rect">
            <a:avLst/>
          </a:prstGeom>
        </p:spPr>
      </p:pic>
      <p:pic>
        <p:nvPicPr>
          <p:cNvPr id="18" name="Picture 6">
            <a:extLst>
              <a:ext uri="{FF2B5EF4-FFF2-40B4-BE49-F238E27FC236}">
                <a16:creationId xmlns:a16="http://schemas.microsoft.com/office/drawing/2014/main" id="{76228FA3-8D64-4340-AE8E-0B9A3E5189B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06724" y="9276582"/>
            <a:ext cx="2556816" cy="2575547"/>
          </a:xfrm>
          <a:prstGeom prst="rect">
            <a:avLst/>
          </a:prstGeom>
        </p:spPr>
      </p:pic>
      <p:sp>
        <p:nvSpPr>
          <p:cNvPr id="20" name="AutoShape 2">
            <a:extLst>
              <a:ext uri="{FF2B5EF4-FFF2-40B4-BE49-F238E27FC236}">
                <a16:creationId xmlns:a16="http://schemas.microsoft.com/office/drawing/2014/main" id="{9F97F3B1-E030-4EE8-8370-29D3284C993E}"/>
              </a:ext>
            </a:extLst>
          </p:cNvPr>
          <p:cNvSpPr/>
          <p:nvPr/>
        </p:nvSpPr>
        <p:spPr>
          <a:xfrm rot="-1753206">
            <a:off x="854834" y="4797177"/>
            <a:ext cx="21380848" cy="8889444"/>
          </a:xfrm>
          <a:prstGeom prst="rect">
            <a:avLst/>
          </a:prstGeom>
          <a:solidFill>
            <a:srgbClr val="545454">
              <a:alpha val="4706"/>
            </a:srgbClr>
          </a:solidFill>
        </p:spPr>
      </p:sp>
      <p:pic>
        <p:nvPicPr>
          <p:cNvPr id="13" name="Picture 12">
            <a:extLst>
              <a:ext uri="{FF2B5EF4-FFF2-40B4-BE49-F238E27FC236}">
                <a16:creationId xmlns:a16="http://schemas.microsoft.com/office/drawing/2014/main" id="{E1C5E55B-04BC-43FE-A2F0-BFFA29361AC0}"/>
              </a:ext>
            </a:extLst>
          </p:cNvPr>
          <p:cNvPicPr>
            <a:picLocks noChangeAspect="1"/>
          </p:cNvPicPr>
          <p:nvPr/>
        </p:nvPicPr>
        <p:blipFill>
          <a:blip r:embed="rId6"/>
          <a:stretch>
            <a:fillRect/>
          </a:stretch>
        </p:blipFill>
        <p:spPr>
          <a:xfrm>
            <a:off x="9481674" y="2053116"/>
            <a:ext cx="8262266" cy="6447360"/>
          </a:xfrm>
          <a:prstGeom prst="rect">
            <a:avLst/>
          </a:prstGeom>
        </p:spPr>
      </p:pic>
    </p:spTree>
    <p:extLst>
      <p:ext uri="{BB962C8B-B14F-4D97-AF65-F5344CB8AC3E}">
        <p14:creationId xmlns:p14="http://schemas.microsoft.com/office/powerpoint/2010/main" val="5584927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1652</TotalTime>
  <Words>243</Words>
  <Application>Microsoft Office PowerPoint</Application>
  <PresentationFormat>Custom</PresentationFormat>
  <Paragraphs>17</Paragraphs>
  <Slides>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vt:i4>
      </vt:variant>
    </vt:vector>
  </HeadingPairs>
  <TitlesOfParts>
    <vt:vector size="11" baseType="lpstr">
      <vt:lpstr>Arial</vt:lpstr>
      <vt:lpstr>Calibri</vt:lpstr>
      <vt:lpstr>Montserrat Italics</vt:lpstr>
      <vt:lpstr>Open Sans</vt:lpstr>
      <vt:lpstr>Montserrat Extra-Bold Italics</vt:lpstr>
      <vt:lpstr>Montserrat</vt:lpstr>
      <vt:lpstr>Office Theme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Modern Company Profile Presentation</dc:title>
  <cp:lastModifiedBy>Rifki</cp:lastModifiedBy>
  <cp:revision>33</cp:revision>
  <dcterms:created xsi:type="dcterms:W3CDTF">2006-08-16T00:00:00Z</dcterms:created>
  <dcterms:modified xsi:type="dcterms:W3CDTF">2023-06-15T09:24:57Z</dcterms:modified>
  <dc:identifier>DAFH3P0bW5o</dc:identifier>
</cp:coreProperties>
</file>